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75" r:id="rId31"/>
    <p:sldId id="290" r:id="rId32"/>
    <p:sldId id="29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9519BE-8674-44D8-91C7-1047D53EB904}">
          <p14:sldIdLst>
            <p14:sldId id="256"/>
            <p14:sldId id="27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75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packetlife.net/media/library/23/common_ports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mailto:bvanek1@gl.umbc.edu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Firewalls and Firewall Utilities in Linux (</a:t>
            </a:r>
            <a:r>
              <a:rPr lang="en-US" dirty="0" err="1"/>
              <a:t>iptables</a:t>
            </a:r>
            <a:r>
              <a:rPr lang="en-US" dirty="0"/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Bryan </a:t>
            </a:r>
            <a:r>
              <a:rPr lang="en-US" dirty="0" err="1"/>
              <a:t>Vanek</a:t>
            </a:r>
            <a:endParaRPr lang="en-US" dirty="0"/>
          </a:p>
          <a:p>
            <a:r>
              <a:rPr lang="en-US" dirty="0"/>
              <a:t>10/5/16</a:t>
            </a:r>
          </a:p>
          <a:p>
            <a:r>
              <a:rPr lang="en-US" dirty="0"/>
              <a:t>Cyber Dawgs Presentation</a:t>
            </a:r>
          </a:p>
        </p:txBody>
      </p:sp>
    </p:spTree>
    <p:extLst>
      <p:ext uri="{BB962C8B-B14F-4D97-AF65-F5344CB8AC3E}">
        <p14:creationId xmlns:p14="http://schemas.microsoft.com/office/powerpoint/2010/main" val="952996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then, let’s get into the nitty gritty…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port is the means with which a computer ‘listens’ for different kinds of network traffic.</a:t>
            </a:r>
          </a:p>
          <a:p>
            <a:r>
              <a:rPr lang="en-US" dirty="0"/>
              <a:t>Each port is literally only a two way tunnel</a:t>
            </a:r>
          </a:p>
          <a:p>
            <a:r>
              <a:rPr lang="en-US" dirty="0"/>
              <a:t>Ports are identified by Port numbers, ranging from 0 to 65535 </a:t>
            </a:r>
          </a:p>
          <a:p>
            <a:pPr lvl="1"/>
            <a:r>
              <a:rPr lang="en-US" dirty="0"/>
              <a:t>Why that number? Headers in a packet!</a:t>
            </a:r>
          </a:p>
          <a:p>
            <a:pPr lvl="1"/>
            <a:r>
              <a:rPr lang="en-US" dirty="0"/>
              <a:t>Ports 0-1023: </a:t>
            </a:r>
            <a:r>
              <a:rPr lang="en-US" b="1" dirty="0"/>
              <a:t>Well-known or System Ports</a:t>
            </a:r>
            <a:r>
              <a:rPr lang="en-US" dirty="0"/>
              <a:t>. Lots of important ports here.</a:t>
            </a:r>
          </a:p>
          <a:p>
            <a:pPr lvl="1"/>
            <a:r>
              <a:rPr lang="en-US" dirty="0"/>
              <a:t>Ports 1024-49151: </a:t>
            </a:r>
            <a:r>
              <a:rPr lang="en-US" b="1" dirty="0"/>
              <a:t>Registered Ports</a:t>
            </a:r>
            <a:r>
              <a:rPr lang="en-US" dirty="0"/>
              <a:t>. Registered services use these. (Openfire!)</a:t>
            </a:r>
          </a:p>
          <a:p>
            <a:pPr lvl="1"/>
            <a:r>
              <a:rPr lang="en-US" dirty="0"/>
              <a:t>Ports 49152-65535: </a:t>
            </a:r>
            <a:r>
              <a:rPr lang="en-US" b="1" dirty="0"/>
              <a:t>Ephemeral Ports.</a:t>
            </a:r>
            <a:r>
              <a:rPr lang="en-US" dirty="0"/>
              <a:t> Experimental or private services.</a:t>
            </a:r>
          </a:p>
          <a:p>
            <a:r>
              <a:rPr lang="en-US" dirty="0"/>
              <a:t>When configuring firewalls, it’s usually a good idea to know these numbers!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6923" y="5672030"/>
            <a:ext cx="535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to some important ports…</a:t>
            </a:r>
          </a:p>
        </p:txBody>
      </p:sp>
    </p:spTree>
    <p:extLst>
      <p:ext uri="{BB962C8B-B14F-4D97-AF65-F5344CB8AC3E}">
        <p14:creationId xmlns:p14="http://schemas.microsoft.com/office/powerpoint/2010/main" val="67424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ImPORTant</a:t>
            </a:r>
            <a:r>
              <a:rPr lang="en-US" dirty="0"/>
              <a:t>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379359"/>
          </a:xfrm>
        </p:spPr>
        <p:txBody>
          <a:bodyPr/>
          <a:lstStyle/>
          <a:p>
            <a:r>
              <a:rPr lang="en-US" b="1" u="sng" dirty="0"/>
              <a:t>FTP: File Transfer Protocol</a:t>
            </a:r>
            <a:r>
              <a:rPr lang="en-US" dirty="0"/>
              <a:t> – Transfers files between a client and a server.</a:t>
            </a:r>
          </a:p>
          <a:p>
            <a:pPr lvl="1"/>
            <a:r>
              <a:rPr lang="en-US" dirty="0"/>
              <a:t>Port number 20. Used in a lot of older systems. Also used by </a:t>
            </a:r>
            <a:r>
              <a:rPr lang="en-US" dirty="0" err="1"/>
              <a:t>Firezilla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VERY INSECURE. Doesn’t do encryption; sends files over plain text.</a:t>
            </a:r>
          </a:p>
          <a:p>
            <a:pPr lvl="1"/>
            <a:r>
              <a:rPr lang="en-US" b="1" u="sng" dirty="0"/>
              <a:t>SFTP</a:t>
            </a:r>
            <a:r>
              <a:rPr lang="en-US" dirty="0"/>
              <a:t>: FTP over SSH (port 21). More secure.</a:t>
            </a:r>
          </a:p>
          <a:p>
            <a:r>
              <a:rPr lang="en-US" b="1" u="sng" dirty="0"/>
              <a:t>SSH: Secure Shell</a:t>
            </a:r>
            <a:r>
              <a:rPr lang="en-US" dirty="0"/>
              <a:t> – Unix based command system interface. </a:t>
            </a:r>
          </a:p>
          <a:p>
            <a:pPr lvl="1"/>
            <a:r>
              <a:rPr lang="en-US" dirty="0"/>
              <a:t>Port number 22. Helpful with server control. You use this to get into GL!</a:t>
            </a:r>
          </a:p>
          <a:p>
            <a:pPr lvl="1"/>
            <a:r>
              <a:rPr lang="en-US" dirty="0"/>
              <a:t>A good option for remote login; commands, files, and passwords are encrypted. Also does authentication.</a:t>
            </a:r>
          </a:p>
          <a:p>
            <a:pPr lvl="1"/>
            <a:r>
              <a:rPr lang="en-US" dirty="0"/>
              <a:t>Not perfect; vulnerabilities have been found!</a:t>
            </a:r>
          </a:p>
          <a:p>
            <a:r>
              <a:rPr lang="en-US" b="1" u="sng" dirty="0"/>
              <a:t>Telnet</a:t>
            </a:r>
            <a:r>
              <a:rPr lang="en-US" dirty="0"/>
              <a:t> – Like SSH, but has NO security implementations. (Port 23)</a:t>
            </a:r>
          </a:p>
          <a:p>
            <a:pPr lvl="1"/>
            <a:r>
              <a:rPr lang="en-US" b="1" u="sng" dirty="0"/>
              <a:t>IF SOMEONE EVER USES THIS, SLAP THEM AND MAKE THEM USE SSH.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496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Ports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SMTP: Simple Mail Transfer Protocol</a:t>
            </a:r>
            <a:r>
              <a:rPr lang="en-US" dirty="0"/>
              <a:t> – delivers email</a:t>
            </a:r>
          </a:p>
          <a:p>
            <a:pPr lvl="1"/>
            <a:r>
              <a:rPr lang="en-US" dirty="0"/>
              <a:t>Port 25. Used by a lot of common email clients (Outlook Express!)</a:t>
            </a:r>
          </a:p>
          <a:p>
            <a:pPr lvl="1"/>
            <a:r>
              <a:rPr lang="en-US" dirty="0"/>
              <a:t>Needed for email servers; used in tandem with other protocols</a:t>
            </a:r>
          </a:p>
          <a:p>
            <a:pPr lvl="1"/>
            <a:r>
              <a:rPr lang="en-US" b="1" u="sng" dirty="0"/>
              <a:t>POP3 (Port 110) and IMAP (Port 143)</a:t>
            </a:r>
            <a:r>
              <a:rPr lang="en-US" dirty="0"/>
              <a:t> handle delivery.</a:t>
            </a:r>
            <a:endParaRPr lang="en-US" b="1" u="sng" dirty="0"/>
          </a:p>
          <a:p>
            <a:r>
              <a:rPr lang="en-US" b="1" u="sng" dirty="0"/>
              <a:t>DNS: Domain Name Servers</a:t>
            </a:r>
            <a:r>
              <a:rPr lang="en-US" dirty="0"/>
              <a:t> – The way computers resolve host names</a:t>
            </a:r>
          </a:p>
          <a:p>
            <a:pPr lvl="1"/>
            <a:r>
              <a:rPr lang="en-US" dirty="0"/>
              <a:t>Port 53. Can be thought of as a phone book!</a:t>
            </a:r>
          </a:p>
          <a:p>
            <a:pPr lvl="1"/>
            <a:r>
              <a:rPr lang="en-US" dirty="0"/>
              <a:t>Critical to keep up for web servers</a:t>
            </a:r>
          </a:p>
          <a:p>
            <a:pPr lvl="1"/>
            <a:r>
              <a:rPr lang="en-US" dirty="0"/>
              <a:t>HAS VULNERABILITIES. Namely </a:t>
            </a:r>
            <a:r>
              <a:rPr lang="en-US" u="sng" dirty="0"/>
              <a:t>cache poisoning</a:t>
            </a:r>
            <a:r>
              <a:rPr lang="en-US" dirty="0"/>
              <a:t> (uses fake address to divert)</a:t>
            </a:r>
          </a:p>
          <a:p>
            <a:r>
              <a:rPr lang="en-US" b="1" u="sng" dirty="0"/>
              <a:t>DHCP: Dynamic Host Configuration Protocol</a:t>
            </a:r>
            <a:r>
              <a:rPr lang="en-US" dirty="0"/>
              <a:t> – automatic IP provision</a:t>
            </a:r>
          </a:p>
          <a:p>
            <a:pPr lvl="1"/>
            <a:r>
              <a:rPr lang="en-US" dirty="0"/>
              <a:t>Port 67. Crucial for IP management/web servers.</a:t>
            </a:r>
          </a:p>
        </p:txBody>
      </p:sp>
    </p:spTree>
    <p:extLst>
      <p:ext uri="{BB962C8B-B14F-4D97-AF65-F5344CB8AC3E}">
        <p14:creationId xmlns:p14="http://schemas.microsoft.com/office/powerpoint/2010/main" val="3383852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Ports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HTTP: Hypertext Transfer Protocol</a:t>
            </a:r>
            <a:r>
              <a:rPr lang="en-US" dirty="0"/>
              <a:t> – Connects you to the web</a:t>
            </a:r>
          </a:p>
          <a:p>
            <a:pPr lvl="1"/>
            <a:r>
              <a:rPr lang="en-US" dirty="0"/>
              <a:t>Port 80. Transfers files and pages over the web. HTML then formats</a:t>
            </a:r>
          </a:p>
          <a:p>
            <a:pPr lvl="1"/>
            <a:r>
              <a:rPr lang="en-US" dirty="0"/>
              <a:t>If you block this, you can’t connect to certain web pages!!</a:t>
            </a:r>
          </a:p>
          <a:p>
            <a:pPr lvl="1"/>
            <a:r>
              <a:rPr lang="en-US" dirty="0"/>
              <a:t>However, HTTP by itself is insecure! Man-in-the-middle attacks can see stuff!</a:t>
            </a:r>
          </a:p>
          <a:p>
            <a:r>
              <a:rPr lang="en-US" b="1" u="sng" dirty="0"/>
              <a:t>HTTPS: HTTP over SSL /TLS (Secure Socket Layer/Transport Layer Security)</a:t>
            </a:r>
          </a:p>
          <a:p>
            <a:pPr lvl="1"/>
            <a:r>
              <a:rPr lang="en-US" dirty="0"/>
              <a:t>Port 443. Requires authentication; encrypts and decrypts pages</a:t>
            </a:r>
          </a:p>
          <a:p>
            <a:pPr lvl="1"/>
            <a:r>
              <a:rPr lang="en-US" dirty="0"/>
              <a:t>Not perfect (HEARTBLEED), but still very secure! Locked down as of now</a:t>
            </a:r>
          </a:p>
          <a:p>
            <a:r>
              <a:rPr lang="en-US" b="1" u="sng" dirty="0"/>
              <a:t>Web Caching: sometimes called HTTP Proxy</a:t>
            </a:r>
            <a:endParaRPr lang="en-US" dirty="0"/>
          </a:p>
          <a:p>
            <a:pPr lvl="1"/>
            <a:r>
              <a:rPr lang="en-US" dirty="0"/>
              <a:t>Port 8080. Allows you to store web pages!</a:t>
            </a:r>
          </a:p>
          <a:p>
            <a:pPr lvl="1"/>
            <a:r>
              <a:rPr lang="en-US" dirty="0"/>
              <a:t>Necessary to have on if you ever want to utilize proxies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253" y="2160589"/>
            <a:ext cx="1872883" cy="226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97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talk about one more thing…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TCP vs UDP:</a:t>
            </a:r>
            <a:r>
              <a:rPr lang="en-US" dirty="0"/>
              <a:t> Transmission Control Protocol vs User Datagram Protocol</a:t>
            </a:r>
            <a:endParaRPr lang="en-US" b="1" u="sng" dirty="0"/>
          </a:p>
          <a:p>
            <a:pPr lvl="1"/>
            <a:r>
              <a:rPr lang="en-US" dirty="0"/>
              <a:t>Reliability vs Speed; Connection oriented vs connectionless. Both used by IP.</a:t>
            </a:r>
          </a:p>
          <a:p>
            <a:pPr lvl="1"/>
            <a:r>
              <a:rPr lang="en-US" dirty="0"/>
              <a:t>What kinds of protocols do you think belong in one of these? Applications?</a:t>
            </a:r>
          </a:p>
          <a:p>
            <a:r>
              <a:rPr lang="en-US" b="1" u="sng" dirty="0"/>
              <a:t>ICMP:</a:t>
            </a:r>
            <a:r>
              <a:rPr lang="en-US" dirty="0"/>
              <a:t> Internet Control Message Protocol</a:t>
            </a:r>
          </a:p>
          <a:p>
            <a:pPr lvl="1"/>
            <a:r>
              <a:rPr lang="en-US" dirty="0"/>
              <a:t>Used by network devices for reporting errors. </a:t>
            </a:r>
          </a:p>
          <a:p>
            <a:pPr lvl="1"/>
            <a:r>
              <a:rPr lang="en-US" dirty="0"/>
              <a:t>Tools: ping, traceroute, echo</a:t>
            </a:r>
          </a:p>
          <a:p>
            <a:pPr lvl="1"/>
            <a:r>
              <a:rPr lang="en-US" dirty="0"/>
              <a:t>Unless you’re the admin, DISABLE THESE. Ping = bad people knowing when you’re server is up (or down).</a:t>
            </a:r>
          </a:p>
          <a:p>
            <a:r>
              <a:rPr lang="en-US" dirty="0" err="1"/>
              <a:t>Wanna</a:t>
            </a:r>
            <a:r>
              <a:rPr lang="en-US" dirty="0"/>
              <a:t> learn more about port numbers?!?</a:t>
            </a:r>
          </a:p>
          <a:p>
            <a:pPr lvl="1"/>
            <a:r>
              <a:rPr lang="en-US" dirty="0">
                <a:hlinkClick r:id="rId2"/>
              </a:rPr>
              <a:t>http://packetlife.net/media/library/23/common_ports.pdf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233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289510"/>
            <a:ext cx="8596668" cy="1826581"/>
          </a:xfrm>
        </p:spPr>
        <p:txBody>
          <a:bodyPr/>
          <a:lstStyle/>
          <a:p>
            <a:r>
              <a:rPr lang="en-US" dirty="0"/>
              <a:t>NOW IT’S TIME FOR THE FUN STUFF!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45635" y="4373217"/>
            <a:ext cx="3160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(or at least I think it’s fun…)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383" y="4650216"/>
            <a:ext cx="566218" cy="5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4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iptables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3" y="1270000"/>
            <a:ext cx="8596105" cy="53893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521900">
            <a:off x="2583144" y="2312417"/>
            <a:ext cx="2343771" cy="109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5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Iptables</a:t>
            </a:r>
            <a:r>
              <a:rPr lang="en-US" dirty="0"/>
              <a:t>: Software Firewall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Can be thought of as a flexible firewall utility for Linux operating systems.</a:t>
            </a:r>
          </a:p>
          <a:p>
            <a:pPr lvl="1"/>
            <a:r>
              <a:rPr lang="en-US" dirty="0"/>
              <a:t>Unlike something like Windows Firewall, you can configure everything yourself!</a:t>
            </a:r>
          </a:p>
          <a:p>
            <a:pPr lvl="1"/>
            <a:r>
              <a:rPr lang="en-US" dirty="0"/>
              <a:t>Uses </a:t>
            </a:r>
            <a:r>
              <a:rPr lang="en-US" b="1" u="sng" dirty="0"/>
              <a:t>Policy Chains</a:t>
            </a:r>
            <a:r>
              <a:rPr lang="en-US" dirty="0"/>
              <a:t> in order to perform Packet Filtering.</a:t>
            </a:r>
          </a:p>
          <a:p>
            <a:pPr lvl="1"/>
            <a:r>
              <a:rPr lang="en-US" dirty="0"/>
              <a:t>Usually comes pre-installed on a lot of Linux distros. Some, however, are migrating…</a:t>
            </a:r>
          </a:p>
          <a:p>
            <a:r>
              <a:rPr lang="en-US" dirty="0" err="1"/>
              <a:t>Firewalld</a:t>
            </a:r>
            <a:r>
              <a:rPr lang="en-US" dirty="0"/>
              <a:t> is another, more modern version of </a:t>
            </a:r>
            <a:r>
              <a:rPr lang="en-US" dirty="0" err="1"/>
              <a:t>iptables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Uses a lot of the same commands as </a:t>
            </a:r>
            <a:r>
              <a:rPr lang="en-US" dirty="0" err="1"/>
              <a:t>iptables</a:t>
            </a:r>
            <a:r>
              <a:rPr lang="en-US" dirty="0"/>
              <a:t>; provides a little more flexibility.</a:t>
            </a:r>
          </a:p>
          <a:p>
            <a:pPr lvl="1"/>
            <a:r>
              <a:rPr lang="en-US" dirty="0"/>
              <a:t>More commonly found in Fedora (Fedora 21 and higher)</a:t>
            </a:r>
          </a:p>
          <a:p>
            <a:pPr lvl="1"/>
            <a:r>
              <a:rPr lang="en-US" dirty="0"/>
              <a:t>Important to understand </a:t>
            </a:r>
            <a:r>
              <a:rPr lang="en-US" dirty="0" err="1"/>
              <a:t>iptables</a:t>
            </a:r>
            <a:r>
              <a:rPr lang="en-US" dirty="0"/>
              <a:t> before you look at </a:t>
            </a:r>
            <a:r>
              <a:rPr lang="en-US" dirty="0" err="1"/>
              <a:t>firewalld</a:t>
            </a:r>
            <a:endParaRPr lang="en-US" dirty="0"/>
          </a:p>
          <a:p>
            <a:r>
              <a:rPr lang="en-US" dirty="0"/>
              <a:t>GUI Alternatives are also available (Turtle, Firestarter), but being able to work with the command line is an essential when working in Linux!</a:t>
            </a:r>
          </a:p>
          <a:p>
            <a:r>
              <a:rPr lang="en-US" dirty="0"/>
              <a:t>Note: you MUST be the root user in order to manipulate/change things in iptables.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246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Chains: IFO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</a:t>
            </a:r>
            <a:r>
              <a:rPr lang="en-US" b="1" u="sng" dirty="0"/>
              <a:t> = INPUT</a:t>
            </a:r>
            <a:r>
              <a:rPr lang="en-US" dirty="0"/>
              <a:t>: Traffic inbound from outside to your local host</a:t>
            </a:r>
          </a:p>
          <a:p>
            <a:pPr lvl="1"/>
            <a:r>
              <a:rPr lang="en-US" dirty="0"/>
              <a:t>Example: a user is trying to SSH into your server. Unless the IP and port match the current rules, traffic will not pass through.</a:t>
            </a:r>
          </a:p>
          <a:p>
            <a:r>
              <a:rPr lang="en-US" b="1" u="sng" dirty="0"/>
              <a:t>O = OUTPUT</a:t>
            </a:r>
            <a:r>
              <a:rPr lang="en-US" dirty="0"/>
              <a:t>: Traffic that your local host wants to send out</a:t>
            </a:r>
          </a:p>
          <a:p>
            <a:pPr lvl="1"/>
            <a:r>
              <a:rPr lang="en-US" dirty="0"/>
              <a:t>Example: a user from your local host wants to ping google. Unless the local host allows it, the connection attempt will not be made.</a:t>
            </a:r>
          </a:p>
          <a:p>
            <a:r>
              <a:rPr lang="en-US" b="1" u="sng" dirty="0"/>
              <a:t>F = FORWARD</a:t>
            </a:r>
            <a:r>
              <a:rPr lang="en-US" dirty="0"/>
              <a:t>: Traffic that uses your local host as a router</a:t>
            </a:r>
          </a:p>
          <a:p>
            <a:pPr lvl="1"/>
            <a:r>
              <a:rPr lang="en-US" dirty="0"/>
              <a:t>In other words, packets need to be passed from one interface to another (such as eth0 to eth1)</a:t>
            </a:r>
          </a:p>
        </p:txBody>
      </p:sp>
    </p:spTree>
    <p:extLst>
      <p:ext uri="{BB962C8B-B14F-4D97-AF65-F5344CB8AC3E}">
        <p14:creationId xmlns:p14="http://schemas.microsoft.com/office/powerpoint/2010/main" val="1263503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Forwarding Expanded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primarily with </a:t>
            </a:r>
            <a:r>
              <a:rPr lang="en-US" dirty="0" err="1"/>
              <a:t>NATing</a:t>
            </a:r>
            <a:r>
              <a:rPr lang="en-US" dirty="0"/>
              <a:t>-specifically SNAT (Source) and DNAT (Destination)</a:t>
            </a:r>
          </a:p>
          <a:p>
            <a:r>
              <a:rPr lang="en-US" dirty="0" err="1"/>
              <a:t>IPTables</a:t>
            </a:r>
            <a:r>
              <a:rPr lang="en-US" dirty="0"/>
              <a:t> works together with another utility called </a:t>
            </a:r>
            <a:r>
              <a:rPr lang="en-US" b="1" dirty="0" err="1"/>
              <a:t>netfilter</a:t>
            </a:r>
            <a:r>
              <a:rPr lang="en-US" dirty="0"/>
              <a:t> to tell the kernel what we want to do with our packets</a:t>
            </a:r>
          </a:p>
          <a:p>
            <a:r>
              <a:rPr lang="en-US" dirty="0"/>
              <a:t>To use this appropriately, you will need two other chains:</a:t>
            </a:r>
          </a:p>
          <a:p>
            <a:pPr lvl="1"/>
            <a:r>
              <a:rPr lang="en-US" b="1" u="sng" dirty="0"/>
              <a:t>PREROUTING</a:t>
            </a:r>
            <a:r>
              <a:rPr lang="en-US" dirty="0"/>
              <a:t>: destination </a:t>
            </a:r>
            <a:r>
              <a:rPr lang="en-US" dirty="0" err="1"/>
              <a:t>NATing</a:t>
            </a:r>
            <a:r>
              <a:rPr lang="en-US" dirty="0"/>
              <a:t>/DNAT. Can be thought of as the first, preliminary action that’s performed on the packet before it hits the system</a:t>
            </a:r>
          </a:p>
          <a:p>
            <a:pPr lvl="1"/>
            <a:r>
              <a:rPr lang="en-US" b="1" u="sng" dirty="0"/>
              <a:t>POSTROUTING</a:t>
            </a:r>
            <a:r>
              <a:rPr lang="en-US" dirty="0"/>
              <a:t>: source </a:t>
            </a:r>
            <a:r>
              <a:rPr lang="en-US" dirty="0" err="1"/>
              <a:t>NATing</a:t>
            </a:r>
            <a:r>
              <a:rPr lang="en-US" dirty="0"/>
              <a:t>/SNAT.  Can be thought of as the last action performed on the packet before it’s sent out.</a:t>
            </a:r>
          </a:p>
          <a:p>
            <a:pPr lvl="1"/>
            <a:r>
              <a:rPr lang="en-US" dirty="0"/>
              <a:t>***In both cases, anything else on the Linux box itself (routing or packet filtering) will see the packet going to its ‘real’ destination, and will see the packet as unchanged.***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221290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understand exactly what a firewall is, and why it’s important in the field of Cyber Security.</a:t>
            </a:r>
          </a:p>
          <a:p>
            <a:r>
              <a:rPr lang="en-US" dirty="0"/>
              <a:t>To understand how ports work, and to go over some important port numbers to keep in mind when configuring any firewall.</a:t>
            </a:r>
          </a:p>
          <a:p>
            <a:r>
              <a:rPr lang="en-US" dirty="0"/>
              <a:t>To explore the </a:t>
            </a:r>
            <a:r>
              <a:rPr lang="en-US" dirty="0" err="1"/>
              <a:t>iptables</a:t>
            </a:r>
            <a:r>
              <a:rPr lang="en-US" dirty="0"/>
              <a:t> firewall configuration utility in Linux.</a:t>
            </a:r>
          </a:p>
          <a:p>
            <a:pPr lvl="1"/>
            <a:r>
              <a:rPr lang="en-US" dirty="0"/>
              <a:t>Learn the differences between Input, Output, and Forwarding</a:t>
            </a:r>
          </a:p>
          <a:p>
            <a:pPr lvl="1"/>
            <a:r>
              <a:rPr lang="en-US" dirty="0"/>
              <a:t>Learn the differences between Accept, Drop, and Reject</a:t>
            </a:r>
          </a:p>
          <a:p>
            <a:pPr lvl="1"/>
            <a:r>
              <a:rPr lang="en-US" dirty="0"/>
              <a:t>Understand the use of forwarding with pre- and </a:t>
            </a:r>
            <a:r>
              <a:rPr lang="en-US" dirty="0" err="1"/>
              <a:t>postrouting</a:t>
            </a:r>
            <a:r>
              <a:rPr lang="en-US"/>
              <a:t>.</a:t>
            </a:r>
            <a:endParaRPr lang="en-US" dirty="0"/>
          </a:p>
          <a:p>
            <a:pPr lvl="1"/>
            <a:r>
              <a:rPr lang="en-US" dirty="0"/>
              <a:t>Learn how to write policy chains</a:t>
            </a:r>
          </a:p>
          <a:p>
            <a:pPr lvl="1"/>
            <a:r>
              <a:rPr lang="en-US" dirty="0"/>
              <a:t>Go into useful commands and flags for </a:t>
            </a:r>
            <a:r>
              <a:rPr lang="en-US" dirty="0" err="1"/>
              <a:t>iptables</a:t>
            </a:r>
            <a:endParaRPr lang="en-US" dirty="0"/>
          </a:p>
          <a:p>
            <a:pPr lvl="1"/>
            <a:r>
              <a:rPr lang="en-US" dirty="0"/>
              <a:t>Understand the use of state</a:t>
            </a:r>
          </a:p>
        </p:txBody>
      </p:sp>
    </p:spTree>
    <p:extLst>
      <p:ext uri="{BB962C8B-B14F-4D97-AF65-F5344CB8AC3E}">
        <p14:creationId xmlns:p14="http://schemas.microsoft.com/office/powerpoint/2010/main" val="380554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0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grpSp>
        <p:nvGrpSpPr>
          <p:cNvPr id="71" name="Group 7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2" name="Straight Connector 7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Isosceles Triangle 7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028" name="Picture 4" descr="Image result for iptables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8827" y="804669"/>
            <a:ext cx="2993674" cy="509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9123" y="609600"/>
            <a:ext cx="492487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300"/>
              <a:t>A view of a network connection through a packet filtering firewall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49123" y="2160590"/>
            <a:ext cx="4921876" cy="373969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/>
              <a:t>Three different tables within </a:t>
            </a:r>
            <a:r>
              <a:rPr lang="en-US" dirty="0" err="1"/>
              <a:t>iptables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Raw: what the policy is actually doing to the packet (accepting, rejecting, etc.)</a:t>
            </a:r>
          </a:p>
          <a:p>
            <a:pPr lvl="1"/>
            <a:r>
              <a:rPr lang="en-US" dirty="0"/>
              <a:t>Mangle: changing TOS, QOS.</a:t>
            </a:r>
          </a:p>
          <a:p>
            <a:pPr lvl="1"/>
            <a:r>
              <a:rPr lang="en-US" dirty="0"/>
              <a:t>NAT: Any kind of manipulations to SNAT and DNAT.</a:t>
            </a:r>
          </a:p>
          <a:p>
            <a:r>
              <a:rPr lang="en-US" dirty="0"/>
              <a:t>** Except for dealing with </a:t>
            </a:r>
            <a:r>
              <a:rPr lang="en-US" dirty="0" err="1"/>
              <a:t>NATing</a:t>
            </a:r>
            <a:r>
              <a:rPr lang="en-US" dirty="0"/>
              <a:t>, the actions performed in the raw table are the important ones!!</a:t>
            </a:r>
          </a:p>
          <a:p>
            <a:r>
              <a:rPr lang="en-US" dirty="0"/>
              <a:t>We will not be going in depth on </a:t>
            </a:r>
            <a:r>
              <a:rPr lang="en-US" dirty="0" err="1"/>
              <a:t>NATing</a:t>
            </a:r>
            <a:r>
              <a:rPr lang="en-US" dirty="0"/>
              <a:t> with </a:t>
            </a:r>
            <a:r>
              <a:rPr lang="en-US" dirty="0" err="1"/>
              <a:t>netfilter</a:t>
            </a:r>
            <a:r>
              <a:rPr lang="en-US" dirty="0"/>
              <a:t> + </a:t>
            </a:r>
            <a:r>
              <a:rPr lang="en-US" dirty="0" err="1"/>
              <a:t>iptables</a:t>
            </a:r>
            <a:r>
              <a:rPr lang="en-US" dirty="0"/>
              <a:t>, but it is crucial to be aware of in the field.</a:t>
            </a:r>
          </a:p>
        </p:txBody>
      </p:sp>
    </p:spTree>
    <p:extLst>
      <p:ext uri="{BB962C8B-B14F-4D97-AF65-F5344CB8AC3E}">
        <p14:creationId xmlns:p14="http://schemas.microsoft.com/office/powerpoint/2010/main" val="3576929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Policy + Default Behavior: ADR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the chains, there are three actions that the firewall can take.</a:t>
            </a:r>
          </a:p>
          <a:p>
            <a:pPr lvl="1"/>
            <a:r>
              <a:rPr lang="en-US" b="1" u="sng" dirty="0"/>
              <a:t>A = ACCEPT</a:t>
            </a:r>
            <a:r>
              <a:rPr lang="en-US" dirty="0"/>
              <a:t>: Allowance of a connection</a:t>
            </a:r>
          </a:p>
          <a:p>
            <a:pPr lvl="1"/>
            <a:r>
              <a:rPr lang="en-US" b="1" u="sng" dirty="0"/>
              <a:t>D = DROP</a:t>
            </a:r>
            <a:r>
              <a:rPr lang="en-US" dirty="0"/>
              <a:t>: Drop the connection, and pretend like it never happened</a:t>
            </a:r>
          </a:p>
          <a:p>
            <a:pPr lvl="1"/>
            <a:r>
              <a:rPr lang="en-US" b="1" u="sng" dirty="0"/>
              <a:t>R = REJECT</a:t>
            </a:r>
            <a:r>
              <a:rPr lang="en-US" dirty="0"/>
              <a:t>: Drop the connection, and send an error</a:t>
            </a:r>
          </a:p>
          <a:p>
            <a:pPr lvl="1"/>
            <a:r>
              <a:rPr lang="en-US" dirty="0"/>
              <a:t>Difference between Drop and Reject? </a:t>
            </a:r>
          </a:p>
          <a:p>
            <a:pPr lvl="2"/>
            <a:r>
              <a:rPr lang="en-US" dirty="0"/>
              <a:t>Drop will prevent someone from knowing your system exists (no error message = generic web browser error). Reject WILL LET SOMEONE KNOW THAT THE FIREWALL BLOCKED THEM.</a:t>
            </a:r>
          </a:p>
          <a:p>
            <a:r>
              <a:rPr lang="en-US" dirty="0"/>
              <a:t>Each chain has a given default policy behavior-most of the time, each will be set to ‘Accept’</a:t>
            </a:r>
          </a:p>
          <a:p>
            <a:pPr lvl="1"/>
            <a:r>
              <a:rPr lang="en-US" dirty="0"/>
              <a:t>**</a:t>
            </a:r>
            <a:r>
              <a:rPr lang="en-US" b="1" dirty="0"/>
              <a:t>AS A SECURITY PROFESSIONAL, YOU SHOULD ALWAYS CHANGE THIS TO DROP**</a:t>
            </a:r>
          </a:p>
          <a:p>
            <a:pPr lvl="1"/>
            <a:r>
              <a:rPr lang="en-US" dirty="0"/>
              <a:t>All-or most-traffic should be expected when possible.</a:t>
            </a:r>
          </a:p>
        </p:txBody>
      </p:sp>
    </p:spTree>
    <p:extLst>
      <p:ext uri="{BB962C8B-B14F-4D97-AF65-F5344CB8AC3E}">
        <p14:creationId xmlns:p14="http://schemas.microsoft.com/office/powerpoint/2010/main" val="2213155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edgis-security.org/wp-content/uploads/2012/06/New-rules-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7474" y="2159331"/>
            <a:ext cx="5283289" cy="356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Time to start using </a:t>
            </a:r>
            <a:r>
              <a:rPr lang="en-US" dirty="0" err="1"/>
              <a:t>iptables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r>
              <a:rPr lang="en-US" sz="1500" dirty="0"/>
              <a:t>Your first command: </a:t>
            </a:r>
            <a:r>
              <a:rPr lang="en-US" sz="1500" b="1" dirty="0" err="1"/>
              <a:t>iptables</a:t>
            </a:r>
            <a:r>
              <a:rPr lang="en-US" sz="1500" b="1" dirty="0"/>
              <a:t> –L</a:t>
            </a:r>
          </a:p>
          <a:p>
            <a:pPr lvl="1"/>
            <a:r>
              <a:rPr lang="en-US" sz="1500" dirty="0"/>
              <a:t>Can optionally append the –v and –n flags for more info and numeric input</a:t>
            </a:r>
          </a:p>
          <a:p>
            <a:r>
              <a:rPr lang="en-US" sz="1700" dirty="0"/>
              <a:t>To set default policies:</a:t>
            </a:r>
          </a:p>
          <a:p>
            <a:pPr lvl="1"/>
            <a:r>
              <a:rPr lang="en-US" sz="1500" b="1" dirty="0" err="1"/>
              <a:t>iptables</a:t>
            </a:r>
            <a:r>
              <a:rPr lang="en-US" sz="1500" b="1" dirty="0"/>
              <a:t> -P &lt;name of chain&gt; &lt;name of policy&gt;</a:t>
            </a:r>
          </a:p>
          <a:p>
            <a:pPr lvl="1"/>
            <a:r>
              <a:rPr lang="en-US" sz="1500" dirty="0"/>
              <a:t>Ex: </a:t>
            </a:r>
            <a:r>
              <a:rPr lang="en-US" sz="1500" dirty="0" err="1"/>
              <a:t>iptables</a:t>
            </a:r>
            <a:r>
              <a:rPr lang="en-US" sz="1500" dirty="0"/>
              <a:t> –P INPUT DROP</a:t>
            </a:r>
          </a:p>
        </p:txBody>
      </p:sp>
    </p:spTree>
    <p:extLst>
      <p:ext uri="{BB962C8B-B14F-4D97-AF65-F5344CB8AC3E}">
        <p14:creationId xmlns:p14="http://schemas.microsoft.com/office/powerpoint/2010/main" val="3592860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of the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 a current set of rules: </a:t>
            </a:r>
            <a:r>
              <a:rPr lang="en-US" b="1" dirty="0" err="1"/>
              <a:t>iptables</a:t>
            </a:r>
            <a:r>
              <a:rPr lang="en-US" b="1" dirty="0"/>
              <a:t> –F</a:t>
            </a:r>
            <a:r>
              <a:rPr lang="en-US" dirty="0"/>
              <a:t> (f = ‘flush’)</a:t>
            </a:r>
          </a:p>
          <a:p>
            <a:r>
              <a:rPr lang="en-US" dirty="0"/>
              <a:t>Delete a rule on a specified line number: </a:t>
            </a:r>
            <a:r>
              <a:rPr lang="en-US" b="1" dirty="0" err="1"/>
              <a:t>iptables</a:t>
            </a:r>
            <a:r>
              <a:rPr lang="en-US" b="1" dirty="0"/>
              <a:t> –D [chain] [line number]</a:t>
            </a:r>
          </a:p>
          <a:p>
            <a:pPr lvl="1"/>
            <a:r>
              <a:rPr lang="en-US" dirty="0"/>
              <a:t>Ex: </a:t>
            </a:r>
            <a:r>
              <a:rPr lang="en-US" dirty="0" err="1"/>
              <a:t>iptables</a:t>
            </a:r>
            <a:r>
              <a:rPr lang="en-US" dirty="0"/>
              <a:t> –D OUTPUT 4</a:t>
            </a:r>
          </a:p>
          <a:p>
            <a:pPr lvl="1"/>
            <a:r>
              <a:rPr lang="en-US" dirty="0"/>
              <a:t>**This is a reason why line numbers can be very important-no easy way to manipulate this otherwise, so use the –n or --line-numbers tags where you can!**</a:t>
            </a:r>
          </a:p>
          <a:p>
            <a:r>
              <a:rPr lang="en-US" dirty="0"/>
              <a:t>Save your current </a:t>
            </a:r>
            <a:r>
              <a:rPr lang="en-US" dirty="0" err="1"/>
              <a:t>iptables</a:t>
            </a:r>
            <a:r>
              <a:rPr lang="en-US" dirty="0"/>
              <a:t> configuration: </a:t>
            </a:r>
            <a:r>
              <a:rPr lang="en-US" b="1" dirty="0" err="1"/>
              <a:t>iptables</a:t>
            </a:r>
            <a:r>
              <a:rPr lang="en-US" b="1" dirty="0"/>
              <a:t>-save OR service </a:t>
            </a:r>
            <a:r>
              <a:rPr lang="en-US" b="1" dirty="0" err="1"/>
              <a:t>iptables</a:t>
            </a:r>
            <a:r>
              <a:rPr lang="en-US" b="1" dirty="0"/>
              <a:t> save</a:t>
            </a:r>
            <a:endParaRPr lang="en-US" dirty="0"/>
          </a:p>
          <a:p>
            <a:pPr lvl="1"/>
            <a:r>
              <a:rPr lang="en-US" dirty="0"/>
              <a:t>**certain distros will not save your </a:t>
            </a:r>
            <a:r>
              <a:rPr lang="en-US" dirty="0" err="1"/>
              <a:t>iptables</a:t>
            </a:r>
            <a:r>
              <a:rPr lang="en-US" dirty="0"/>
              <a:t> configuration once you’re done with it!**</a:t>
            </a:r>
          </a:p>
          <a:p>
            <a:pPr lvl="1"/>
            <a:r>
              <a:rPr lang="en-US" dirty="0" err="1"/>
              <a:t>Iptables</a:t>
            </a:r>
            <a:r>
              <a:rPr lang="en-US" dirty="0"/>
              <a:t>-save and service </a:t>
            </a:r>
            <a:r>
              <a:rPr lang="en-US" dirty="0" err="1"/>
              <a:t>iptables</a:t>
            </a:r>
            <a:r>
              <a:rPr lang="en-US" dirty="0"/>
              <a:t> save may also not work. If this fails, specify a cronjob that will write rules for you/save and keep a file.</a:t>
            </a:r>
          </a:p>
        </p:txBody>
      </p:sp>
    </p:spTree>
    <p:extLst>
      <p:ext uri="{BB962C8B-B14F-4D97-AF65-F5344CB8AC3E}">
        <p14:creationId xmlns:p14="http://schemas.microsoft.com/office/powerpoint/2010/main" val="914132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your first simple chains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case 1: drop all incoming SSH connections.</a:t>
            </a:r>
          </a:p>
          <a:p>
            <a:r>
              <a:rPr lang="en-US" dirty="0"/>
              <a:t>Full command: </a:t>
            </a:r>
            <a:r>
              <a:rPr lang="en-US" b="1" dirty="0" err="1"/>
              <a:t>iptables</a:t>
            </a:r>
            <a:r>
              <a:rPr lang="en-US" b="1" dirty="0"/>
              <a:t> –A INPUT –j DROP –p </a:t>
            </a:r>
            <a:r>
              <a:rPr lang="en-US" b="1" dirty="0" err="1"/>
              <a:t>tcp</a:t>
            </a:r>
            <a:r>
              <a:rPr lang="en-US" b="1" dirty="0"/>
              <a:t> --</a:t>
            </a:r>
            <a:r>
              <a:rPr lang="en-US" b="1" dirty="0" err="1"/>
              <a:t>dport</a:t>
            </a:r>
            <a:r>
              <a:rPr lang="en-US" b="1" dirty="0"/>
              <a:t> 22</a:t>
            </a:r>
          </a:p>
          <a:p>
            <a:r>
              <a:rPr lang="en-US" dirty="0"/>
              <a:t>Breaking it down:</a:t>
            </a:r>
          </a:p>
          <a:p>
            <a:pPr lvl="1"/>
            <a:r>
              <a:rPr lang="en-US" b="1" dirty="0"/>
              <a:t>[-A INPUT]</a:t>
            </a:r>
            <a:r>
              <a:rPr lang="en-US" dirty="0"/>
              <a:t>: appends </a:t>
            </a:r>
            <a:r>
              <a:rPr lang="en-US" i="1" dirty="0"/>
              <a:t>to the end</a:t>
            </a:r>
            <a:r>
              <a:rPr lang="en-US" dirty="0"/>
              <a:t> of the INPUT firewall ruleset.</a:t>
            </a:r>
          </a:p>
          <a:p>
            <a:pPr lvl="1"/>
            <a:r>
              <a:rPr lang="en-US" b="1" dirty="0"/>
              <a:t>[-j DROP]: </a:t>
            </a:r>
            <a:r>
              <a:rPr lang="en-US" dirty="0"/>
              <a:t>instructs the rule to DROP connections. (j = jump)</a:t>
            </a:r>
          </a:p>
          <a:p>
            <a:pPr lvl="1"/>
            <a:r>
              <a:rPr lang="en-US" b="1" dirty="0"/>
              <a:t>[-p </a:t>
            </a:r>
            <a:r>
              <a:rPr lang="en-US" b="1" dirty="0" err="1"/>
              <a:t>tcp</a:t>
            </a:r>
            <a:r>
              <a:rPr lang="en-US" b="1" dirty="0"/>
              <a:t> –</a:t>
            </a:r>
            <a:r>
              <a:rPr lang="en-US" b="1" dirty="0" err="1"/>
              <a:t>dport</a:t>
            </a:r>
            <a:r>
              <a:rPr lang="en-US" b="1" dirty="0"/>
              <a:t> 22]:</a:t>
            </a:r>
            <a:r>
              <a:rPr lang="en-US" dirty="0"/>
              <a:t> specify the </a:t>
            </a:r>
            <a:r>
              <a:rPr lang="en-US" dirty="0" err="1"/>
              <a:t>tcp</a:t>
            </a:r>
            <a:r>
              <a:rPr lang="en-US" dirty="0"/>
              <a:t> protocol suite &amp; the SSH destination port.</a:t>
            </a:r>
          </a:p>
          <a:p>
            <a:pPr lvl="2"/>
            <a:r>
              <a:rPr lang="en-US" dirty="0"/>
              <a:t>** </a:t>
            </a:r>
            <a:r>
              <a:rPr lang="en-US" dirty="0" err="1"/>
              <a:t>ssh</a:t>
            </a:r>
            <a:r>
              <a:rPr lang="en-US" dirty="0"/>
              <a:t> will work in place of 22 **</a:t>
            </a:r>
          </a:p>
        </p:txBody>
      </p:sp>
    </p:spTree>
    <p:extLst>
      <p:ext uri="{BB962C8B-B14F-4D97-AF65-F5344CB8AC3E}">
        <p14:creationId xmlns:p14="http://schemas.microsoft.com/office/powerpoint/2010/main" val="360734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your first simple chains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case 2: Allow all incoming SSH on an interface named ‘enp0s3’ (a little more complicated)</a:t>
            </a:r>
          </a:p>
          <a:p>
            <a:r>
              <a:rPr lang="en-US" dirty="0"/>
              <a:t>Two commands needed; SSH = two-way connection!</a:t>
            </a:r>
          </a:p>
          <a:p>
            <a:pPr lvl="1"/>
            <a:r>
              <a:rPr lang="en-US" b="1" dirty="0" err="1"/>
              <a:t>iptables</a:t>
            </a:r>
            <a:r>
              <a:rPr lang="en-US" b="1" dirty="0"/>
              <a:t> –I INPUT –j ACCEPT –p </a:t>
            </a:r>
            <a:r>
              <a:rPr lang="en-US" b="1" dirty="0" err="1"/>
              <a:t>tcp</a:t>
            </a:r>
            <a:r>
              <a:rPr lang="en-US" b="1" dirty="0"/>
              <a:t> --</a:t>
            </a:r>
            <a:r>
              <a:rPr lang="en-US" b="1" dirty="0" err="1"/>
              <a:t>dport</a:t>
            </a:r>
            <a:r>
              <a:rPr lang="en-US" b="1" dirty="0"/>
              <a:t> 22 –</a:t>
            </a:r>
            <a:r>
              <a:rPr lang="en-US" b="1" dirty="0" err="1"/>
              <a:t>i</a:t>
            </a:r>
            <a:r>
              <a:rPr lang="en-US" b="1" dirty="0"/>
              <a:t> enp0s8</a:t>
            </a:r>
          </a:p>
          <a:p>
            <a:pPr lvl="1"/>
            <a:r>
              <a:rPr lang="en-US" b="1" dirty="0" err="1"/>
              <a:t>iptables</a:t>
            </a:r>
            <a:r>
              <a:rPr lang="en-US" b="1" dirty="0"/>
              <a:t> –I OUTPUT –j ACCEPT –p </a:t>
            </a:r>
            <a:r>
              <a:rPr lang="en-US" b="1" dirty="0" err="1"/>
              <a:t>tcp</a:t>
            </a:r>
            <a:r>
              <a:rPr lang="en-US" b="1" dirty="0"/>
              <a:t> --sport 22 –o enp0s8</a:t>
            </a:r>
          </a:p>
          <a:p>
            <a:r>
              <a:rPr lang="en-US" dirty="0"/>
              <a:t>New things:</a:t>
            </a:r>
          </a:p>
          <a:p>
            <a:pPr lvl="1"/>
            <a:r>
              <a:rPr lang="en-US" b="1" dirty="0"/>
              <a:t>[-I INPUT/OUTPUT]: </a:t>
            </a:r>
            <a:r>
              <a:rPr lang="en-US" dirty="0"/>
              <a:t>inserts </a:t>
            </a:r>
            <a:r>
              <a:rPr lang="en-US" i="1" dirty="0"/>
              <a:t>at the beginning</a:t>
            </a:r>
            <a:r>
              <a:rPr lang="en-US" dirty="0"/>
              <a:t> of the INPUT/OUTPUT rulesets</a:t>
            </a:r>
          </a:p>
          <a:p>
            <a:pPr lvl="1"/>
            <a:r>
              <a:rPr lang="en-US" b="1" dirty="0"/>
              <a:t>[-</a:t>
            </a:r>
            <a:r>
              <a:rPr lang="en-US" b="1" dirty="0" err="1"/>
              <a:t>i</a:t>
            </a:r>
            <a:r>
              <a:rPr lang="en-US" b="1" dirty="0"/>
              <a:t> enp0s8]:</a:t>
            </a:r>
            <a:r>
              <a:rPr lang="en-US" dirty="0"/>
              <a:t> specifies the </a:t>
            </a:r>
            <a:r>
              <a:rPr lang="en-US" i="1" dirty="0"/>
              <a:t>incoming</a:t>
            </a:r>
            <a:r>
              <a:rPr lang="en-US" dirty="0"/>
              <a:t> interface for connections.</a:t>
            </a:r>
          </a:p>
          <a:p>
            <a:pPr lvl="2"/>
            <a:r>
              <a:rPr lang="en-US" dirty="0"/>
              <a:t>-o is for outgoing interface connections</a:t>
            </a:r>
          </a:p>
          <a:p>
            <a:pPr lvl="1"/>
            <a:r>
              <a:rPr lang="en-US" dirty="0"/>
              <a:t>--sport is a lot like --</a:t>
            </a:r>
            <a:r>
              <a:rPr lang="en-US" dirty="0" err="1"/>
              <a:t>dport</a:t>
            </a:r>
            <a:r>
              <a:rPr lang="en-US" dirty="0"/>
              <a:t>, but stands for ‘source’ port.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349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almighty catch-all and evaluation precedence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Catch-</a:t>
            </a:r>
            <a:r>
              <a:rPr lang="en-US" b="1" dirty="0" err="1"/>
              <a:t>alls</a:t>
            </a:r>
            <a:r>
              <a:rPr lang="en-US" dirty="0"/>
              <a:t>: Another way to implement a default behavior for a chain.</a:t>
            </a:r>
          </a:p>
          <a:p>
            <a:r>
              <a:rPr lang="en-US" dirty="0"/>
              <a:t>Catch-</a:t>
            </a:r>
            <a:r>
              <a:rPr lang="en-US" dirty="0" err="1"/>
              <a:t>alls</a:t>
            </a:r>
            <a:r>
              <a:rPr lang="en-US" dirty="0"/>
              <a:t> should be implemented for all protocol suites</a:t>
            </a:r>
          </a:p>
          <a:p>
            <a:r>
              <a:rPr lang="en-US" dirty="0"/>
              <a:t>Use case 3: Very simple to implement w/ two commands: </a:t>
            </a:r>
          </a:p>
          <a:p>
            <a:pPr lvl="1"/>
            <a:r>
              <a:rPr lang="en-US" b="1" dirty="0" err="1"/>
              <a:t>iptables</a:t>
            </a:r>
            <a:r>
              <a:rPr lang="en-US" b="1" dirty="0"/>
              <a:t> –A INPUT –j DROP –p </a:t>
            </a:r>
            <a:r>
              <a:rPr lang="en-US" b="1" dirty="0" err="1"/>
              <a:t>tcp</a:t>
            </a:r>
            <a:endParaRPr lang="en-US" b="1" dirty="0"/>
          </a:p>
          <a:p>
            <a:pPr lvl="1"/>
            <a:r>
              <a:rPr lang="en-US" b="1" dirty="0" err="1"/>
              <a:t>iptables</a:t>
            </a:r>
            <a:r>
              <a:rPr lang="en-US" b="1" dirty="0"/>
              <a:t> –A OUTPUT –j DROP –p </a:t>
            </a:r>
            <a:r>
              <a:rPr lang="en-US" b="1" dirty="0" err="1"/>
              <a:t>tcp</a:t>
            </a:r>
            <a:endParaRPr lang="en-US" b="1" dirty="0"/>
          </a:p>
          <a:p>
            <a:pPr lvl="1"/>
            <a:r>
              <a:rPr lang="en-US" dirty="0"/>
              <a:t>Works for ICMP and UDP as well!</a:t>
            </a:r>
          </a:p>
          <a:p>
            <a:r>
              <a:rPr lang="en-US" dirty="0"/>
              <a:t>Note how catch-</a:t>
            </a:r>
            <a:r>
              <a:rPr lang="en-US" dirty="0" err="1"/>
              <a:t>alls</a:t>
            </a:r>
            <a:r>
              <a:rPr lang="en-US" dirty="0"/>
              <a:t> are implemented with the –A flag.</a:t>
            </a:r>
          </a:p>
          <a:p>
            <a:r>
              <a:rPr lang="en-US" dirty="0"/>
              <a:t>This is because </a:t>
            </a:r>
            <a:r>
              <a:rPr lang="en-US" dirty="0" err="1"/>
              <a:t>iptables</a:t>
            </a:r>
            <a:r>
              <a:rPr lang="en-US" dirty="0"/>
              <a:t> evaluates rules from start to finish!!! </a:t>
            </a:r>
            <a:r>
              <a:rPr lang="en-US" b="1" dirty="0"/>
              <a:t>If a catch-all were at the beginning of the rule set, no traffic would be allowed through.</a:t>
            </a:r>
          </a:p>
          <a:p>
            <a:r>
              <a:rPr lang="en-US" dirty="0"/>
              <a:t>This should usually be the last thing you do, and this is essentially equivalent to </a:t>
            </a:r>
            <a:r>
              <a:rPr lang="en-US" b="1" dirty="0" err="1"/>
              <a:t>iptables</a:t>
            </a:r>
            <a:r>
              <a:rPr lang="en-US" b="1" dirty="0"/>
              <a:t> –P INPUT DROP</a:t>
            </a:r>
            <a:r>
              <a:rPr lang="en-US" dirty="0"/>
              <a:t> for specific protocols. Useful as another line of defense.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54679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iptables</a:t>
            </a:r>
            <a:r>
              <a:rPr lang="en-US" dirty="0"/>
              <a:t> is an example of a </a:t>
            </a:r>
            <a:r>
              <a:rPr lang="en-US" b="1" dirty="0" err="1"/>
              <a:t>stateful</a:t>
            </a:r>
            <a:r>
              <a:rPr lang="en-US" b="1" dirty="0"/>
              <a:t> firewall</a:t>
            </a:r>
            <a:r>
              <a:rPr lang="en-US" dirty="0"/>
              <a:t>, meaning that it can track the operating state/characteristics of any network connections traversing it.</a:t>
            </a:r>
          </a:p>
          <a:p>
            <a:pPr lvl="1"/>
            <a:r>
              <a:rPr lang="en-US" dirty="0"/>
              <a:t>Important since it can distinguish between legitimate packets!</a:t>
            </a:r>
          </a:p>
          <a:p>
            <a:r>
              <a:rPr lang="en-US" dirty="0"/>
              <a:t>If it weren’t for this, people could circumvent the filter by communicating with the server as though they are responding to it, rather than initiating one!</a:t>
            </a:r>
          </a:p>
          <a:p>
            <a:r>
              <a:rPr lang="en-US" dirty="0"/>
              <a:t>Four different kinds of states to be concerned with:</a:t>
            </a:r>
          </a:p>
          <a:p>
            <a:pPr lvl="1"/>
            <a:r>
              <a:rPr lang="en-US" b="1" dirty="0"/>
              <a:t>NEW: </a:t>
            </a:r>
            <a:r>
              <a:rPr lang="en-US" dirty="0"/>
              <a:t>packets that belong to a new connection</a:t>
            </a:r>
          </a:p>
          <a:p>
            <a:pPr lvl="1"/>
            <a:r>
              <a:rPr lang="en-US" b="1" dirty="0"/>
              <a:t>ESTABLISHED:</a:t>
            </a:r>
            <a:r>
              <a:rPr lang="en-US" dirty="0"/>
              <a:t> packets that belong to an existing connection</a:t>
            </a:r>
          </a:p>
          <a:p>
            <a:pPr lvl="1"/>
            <a:r>
              <a:rPr lang="en-US" b="1" dirty="0"/>
              <a:t>RELATED:</a:t>
            </a:r>
            <a:r>
              <a:rPr lang="en-US" dirty="0"/>
              <a:t> packets belong to a related existing connection (caching)</a:t>
            </a:r>
          </a:p>
          <a:p>
            <a:pPr lvl="1"/>
            <a:r>
              <a:rPr lang="en-US" b="1" dirty="0"/>
              <a:t>INVALID:</a:t>
            </a:r>
            <a:r>
              <a:rPr lang="en-US" dirty="0"/>
              <a:t> unidentified packet</a:t>
            </a:r>
          </a:p>
          <a:p>
            <a:r>
              <a:rPr lang="en-US" dirty="0"/>
              <a:t>We can manipulate state this using the –m (match) flag, and then specify states using the --state subcategory specification.</a:t>
            </a:r>
          </a:p>
        </p:txBody>
      </p:sp>
    </p:spTree>
    <p:extLst>
      <p:ext uri="{BB962C8B-B14F-4D97-AF65-F5344CB8AC3E}">
        <p14:creationId xmlns:p14="http://schemas.microsoft.com/office/powerpoint/2010/main" val="3914450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takeaway? State will handle 99% of your firewall problems for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first thing you should be doing is checking to make sure the incoming packet matches what’s expected.</a:t>
            </a:r>
          </a:p>
          <a:p>
            <a:r>
              <a:rPr lang="en-US" dirty="0"/>
              <a:t>Use case 3: Allow legitimate SMTP traffic on an SMTP server (three tasks)</a:t>
            </a:r>
          </a:p>
          <a:p>
            <a:pPr lvl="1"/>
            <a:r>
              <a:rPr lang="en-US" dirty="0"/>
              <a:t>If someone already managed to connect or route through and connect to the server, then that is a valid connection. </a:t>
            </a:r>
          </a:p>
          <a:p>
            <a:pPr lvl="2"/>
            <a:r>
              <a:rPr lang="en-US" b="1" dirty="0" err="1"/>
              <a:t>iptables</a:t>
            </a:r>
            <a:r>
              <a:rPr lang="en-US" b="1" dirty="0"/>
              <a:t> –A INPUT –j ACCEPT –m state --state ESTABLISHED,RELATED</a:t>
            </a:r>
          </a:p>
          <a:p>
            <a:pPr lvl="1"/>
            <a:r>
              <a:rPr lang="en-US" dirty="0"/>
              <a:t>If a person is trying to establish a new SMTP connection, then this will need to be established at the beginning.</a:t>
            </a:r>
          </a:p>
          <a:p>
            <a:pPr lvl="2"/>
            <a:r>
              <a:rPr lang="en-US" b="1" dirty="0" err="1"/>
              <a:t>iptables</a:t>
            </a:r>
            <a:r>
              <a:rPr lang="en-US" b="1" dirty="0"/>
              <a:t> –A INPUT –j ACCEPT –m state --state NEW –p </a:t>
            </a:r>
            <a:r>
              <a:rPr lang="en-US" b="1" dirty="0" err="1"/>
              <a:t>tcp</a:t>
            </a:r>
            <a:r>
              <a:rPr lang="en-US" b="1" dirty="0"/>
              <a:t> --</a:t>
            </a:r>
            <a:r>
              <a:rPr lang="en-US" b="1" dirty="0" err="1"/>
              <a:t>dport</a:t>
            </a:r>
            <a:r>
              <a:rPr lang="en-US" b="1" dirty="0"/>
              <a:t> 25</a:t>
            </a:r>
          </a:p>
          <a:p>
            <a:pPr lvl="1"/>
            <a:r>
              <a:rPr lang="en-US" b="1" dirty="0"/>
              <a:t>Otherwise, the packet is not legitimate for the purposes of the server and should be dropped.</a:t>
            </a:r>
          </a:p>
          <a:p>
            <a:pPr lvl="2"/>
            <a:r>
              <a:rPr lang="en-US" b="1" dirty="0" err="1"/>
              <a:t>Iptables</a:t>
            </a:r>
            <a:r>
              <a:rPr lang="en-US" b="1" dirty="0"/>
              <a:t> –A INPUT –j DROP –m state --state NEW,INVALID</a:t>
            </a:r>
          </a:p>
          <a:p>
            <a:pPr lvl="1"/>
            <a:r>
              <a:rPr lang="en-US" dirty="0"/>
              <a:t>Again: precedence is important! The drop should come at the end!!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42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connections and port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also use </a:t>
            </a:r>
            <a:r>
              <a:rPr lang="en-US" dirty="0" err="1"/>
              <a:t>iptables</a:t>
            </a:r>
            <a:r>
              <a:rPr lang="en-US" dirty="0"/>
              <a:t> for whitelisting/blacklisting purposes. Useful in that it can use CIDR or slash notation.</a:t>
            </a:r>
          </a:p>
          <a:p>
            <a:r>
              <a:rPr lang="en-US" dirty="0"/>
              <a:t>Use case 4: block all </a:t>
            </a:r>
            <a:r>
              <a:rPr lang="en-US" dirty="0" err="1"/>
              <a:t>ips</a:t>
            </a:r>
            <a:r>
              <a:rPr lang="en-US" dirty="0"/>
              <a:t> within the 103.* subnet, all </a:t>
            </a:r>
            <a:r>
              <a:rPr lang="en-US" dirty="0" err="1"/>
              <a:t>ips</a:t>
            </a:r>
            <a:r>
              <a:rPr lang="en-US" dirty="0"/>
              <a:t> within the 221.22.* subnet, and all traffic on port 4565 within the 56.45.11.* subnet.</a:t>
            </a:r>
          </a:p>
          <a:p>
            <a:pPr lvl="1"/>
            <a:r>
              <a:rPr lang="en-US" dirty="0"/>
              <a:t>CIDR notation makes this a breeze:</a:t>
            </a:r>
          </a:p>
          <a:p>
            <a:pPr lvl="2"/>
            <a:r>
              <a:rPr lang="en-US" b="1" dirty="0" err="1"/>
              <a:t>iptables</a:t>
            </a:r>
            <a:r>
              <a:rPr lang="en-US" b="1" dirty="0"/>
              <a:t> –A INPUT –j DROP –s 103.0.0.0/8</a:t>
            </a:r>
          </a:p>
          <a:p>
            <a:pPr lvl="2"/>
            <a:r>
              <a:rPr lang="en-US" b="1" dirty="0" err="1"/>
              <a:t>Iptables</a:t>
            </a:r>
            <a:r>
              <a:rPr lang="en-US" b="1" dirty="0"/>
              <a:t> –A INPUT –j DROP –s 221.22.0.0/16</a:t>
            </a:r>
          </a:p>
          <a:p>
            <a:pPr lvl="2"/>
            <a:r>
              <a:rPr lang="en-US" b="1" dirty="0" err="1"/>
              <a:t>Iptables</a:t>
            </a:r>
            <a:r>
              <a:rPr lang="en-US" b="1" dirty="0"/>
              <a:t> –A INPUT –j DROP –s 56.45.11.0/24:4565</a:t>
            </a:r>
          </a:p>
          <a:p>
            <a:pPr lvl="2"/>
            <a:r>
              <a:rPr lang="en-US" b="1" dirty="0"/>
              <a:t>** -s basically stands for ‘source.’ **</a:t>
            </a:r>
          </a:p>
          <a:p>
            <a:pPr lvl="1"/>
            <a:r>
              <a:rPr lang="en-US" dirty="0"/>
              <a:t>There’s also a way to do this using –m (uses the </a:t>
            </a:r>
            <a:r>
              <a:rPr lang="en-US" dirty="0" err="1"/>
              <a:t>iprange</a:t>
            </a:r>
            <a:r>
              <a:rPr lang="en-US" dirty="0"/>
              <a:t> capability)</a:t>
            </a:r>
          </a:p>
          <a:p>
            <a:endParaRPr lang="en-US" dirty="0"/>
          </a:p>
          <a:p>
            <a:pPr lvl="2"/>
            <a:endParaRPr lang="en-US" b="1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94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So…What’s a Firewall?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461" y="1168311"/>
            <a:ext cx="8599828" cy="5391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138" y="3843130"/>
            <a:ext cx="704173" cy="703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025" y="3743739"/>
            <a:ext cx="704173" cy="7034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073" y="3980621"/>
            <a:ext cx="704173" cy="7034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913" y="4332355"/>
            <a:ext cx="704173" cy="7034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345" y="3953011"/>
            <a:ext cx="704173" cy="703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070" y="3512333"/>
            <a:ext cx="704173" cy="7034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523" y="4631586"/>
            <a:ext cx="704173" cy="7034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358" y="4352231"/>
            <a:ext cx="704173" cy="7034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871" y="4539924"/>
            <a:ext cx="540744" cy="5223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435" y="5584072"/>
            <a:ext cx="742018" cy="9757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700517" flipV="1">
            <a:off x="1953046" y="6101664"/>
            <a:ext cx="1241634" cy="24255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62454" flipV="1">
            <a:off x="3639232" y="5590945"/>
            <a:ext cx="265722" cy="1722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62454" flipV="1">
            <a:off x="3091714" y="5445283"/>
            <a:ext cx="265722" cy="1722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62454" flipV="1">
            <a:off x="4259318" y="5590946"/>
            <a:ext cx="265722" cy="17227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62454" flipV="1">
            <a:off x="3726253" y="5959486"/>
            <a:ext cx="265722" cy="17227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62454" flipV="1">
            <a:off x="3989937" y="5326806"/>
            <a:ext cx="265722" cy="1722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62454" flipV="1">
            <a:off x="3562239" y="5168458"/>
            <a:ext cx="265722" cy="17227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874" y="4216305"/>
            <a:ext cx="540744" cy="52235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120" y="4625180"/>
            <a:ext cx="540744" cy="5223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606" y="5147539"/>
            <a:ext cx="815986" cy="6165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3553" y="3607299"/>
            <a:ext cx="839909" cy="83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THANKS, GUYS!!!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Hope you learned something today!</a:t>
            </a:r>
          </a:p>
          <a:p>
            <a:r>
              <a:rPr lang="en-US" dirty="0"/>
              <a:t>Questions? You can email me below!</a:t>
            </a:r>
          </a:p>
          <a:p>
            <a:r>
              <a:rPr lang="en-US" dirty="0">
                <a:hlinkClick r:id="rId2"/>
              </a:rPr>
              <a:t>bvanek1@umbc.edu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 descr="http://memesvault.com/wp-content/uploads/Happy-Face-Meme-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49" y="2321568"/>
            <a:ext cx="2826164" cy="282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08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time!!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indent="-285750"/>
            <a:r>
              <a:rPr lang="en-US" dirty="0"/>
              <a:t>Install HTTPD and Openfire on CentOS 7 + migrate to </a:t>
            </a:r>
            <a:r>
              <a:rPr lang="en-US" dirty="0" err="1"/>
              <a:t>IPTables</a:t>
            </a:r>
            <a:endParaRPr lang="en-US" dirty="0"/>
          </a:p>
          <a:p>
            <a:r>
              <a:rPr lang="en-US" dirty="0"/>
              <a:t>Create </a:t>
            </a:r>
            <a:r>
              <a:rPr lang="en-US" dirty="0" err="1"/>
              <a:t>tcp</a:t>
            </a:r>
            <a:r>
              <a:rPr lang="en-US" dirty="0"/>
              <a:t> catch-</a:t>
            </a:r>
            <a:r>
              <a:rPr lang="en-US" dirty="0" err="1"/>
              <a:t>alls</a:t>
            </a:r>
            <a:r>
              <a:rPr lang="en-US" dirty="0"/>
              <a:t> for your input and output chains.</a:t>
            </a:r>
          </a:p>
          <a:p>
            <a:r>
              <a:rPr lang="en-US" dirty="0"/>
              <a:t>Implement state checks: allow established + related traffic, deny new + invalid traffic.</a:t>
            </a:r>
          </a:p>
          <a:p>
            <a:r>
              <a:rPr lang="en-US" dirty="0"/>
              <a:t>Enable HTTP and HTTPS</a:t>
            </a:r>
          </a:p>
          <a:p>
            <a:pPr lvl="1"/>
            <a:r>
              <a:rPr lang="en-US" dirty="0"/>
              <a:t>Be able to access your HTTPD server (you need to do more here with output catch-all on!)</a:t>
            </a:r>
          </a:p>
          <a:p>
            <a:pPr lvl="1"/>
            <a:r>
              <a:rPr lang="en-US" dirty="0"/>
              <a:t>Specify this rule for both interfaces (what should we take away?)</a:t>
            </a:r>
          </a:p>
          <a:p>
            <a:r>
              <a:rPr lang="en-US" dirty="0"/>
              <a:t>Enable incoming and outgoing SSH and check for legitimate SSH traffic using state</a:t>
            </a:r>
          </a:p>
          <a:p>
            <a:pPr lvl="1"/>
            <a:r>
              <a:rPr lang="en-US" dirty="0"/>
              <a:t>YOU HAVE TO SPECIFY THE INTERFACE; NO BLANKET INTERFACE.</a:t>
            </a:r>
          </a:p>
          <a:p>
            <a:r>
              <a:rPr lang="en-US" dirty="0"/>
              <a:t>Enable mailing protocols and name resolution (remember the ports?!)</a:t>
            </a:r>
          </a:p>
          <a:p>
            <a:r>
              <a:rPr lang="en-US" dirty="0"/>
              <a:t>Block two very insecure protocols</a:t>
            </a:r>
          </a:p>
          <a:p>
            <a:r>
              <a:rPr lang="en-US" dirty="0"/>
              <a:t>Prevent your server from being able to access Facebook and Yahoo. (-m will help here)</a:t>
            </a:r>
          </a:p>
          <a:p>
            <a:r>
              <a:rPr lang="en-US" dirty="0"/>
              <a:t>Prevent USERS from performing traceroute, </a:t>
            </a:r>
            <a:r>
              <a:rPr lang="en-US" dirty="0" err="1"/>
              <a:t>netstat</a:t>
            </a:r>
            <a:r>
              <a:rPr lang="en-US" dirty="0"/>
              <a:t>, or ping USING A SINGLE RULE</a:t>
            </a:r>
          </a:p>
          <a:p>
            <a:r>
              <a:rPr lang="en-US" dirty="0"/>
              <a:t>Make rules persistent upon logoff (SNAPSHOT before you try this!!)</a:t>
            </a:r>
          </a:p>
          <a:p>
            <a:r>
              <a:rPr lang="en-US" dirty="0"/>
              <a:t>Find a way to prevent a </a:t>
            </a:r>
            <a:r>
              <a:rPr lang="en-US" dirty="0" err="1"/>
              <a:t>DoS</a:t>
            </a:r>
            <a:r>
              <a:rPr lang="en-US" dirty="0"/>
              <a:t> attack. (there are multiple solutions to this, but we didn’t go over any of them…figure it out!)</a:t>
            </a:r>
          </a:p>
        </p:txBody>
      </p:sp>
    </p:spTree>
    <p:extLst>
      <p:ext uri="{BB962C8B-B14F-4D97-AF65-F5344CB8AC3E}">
        <p14:creationId xmlns:p14="http://schemas.microsoft.com/office/powerpoint/2010/main" val="989062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Iptables</a:t>
            </a:r>
            <a:r>
              <a:rPr lang="en-US" dirty="0"/>
              <a:t> quick cheat sheet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411357"/>
            <a:ext cx="4184035" cy="2390947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iptables</a:t>
            </a:r>
            <a:r>
              <a:rPr lang="en-US" dirty="0"/>
              <a:t> –L: Lists the current rules set in </a:t>
            </a:r>
            <a:r>
              <a:rPr lang="en-US" dirty="0" err="1"/>
              <a:t>iptables</a:t>
            </a:r>
            <a:endParaRPr lang="en-US" dirty="0"/>
          </a:p>
          <a:p>
            <a:pPr lvl="1"/>
            <a:r>
              <a:rPr lang="en-US" dirty="0"/>
              <a:t>-n: lists line numbers</a:t>
            </a:r>
          </a:p>
          <a:p>
            <a:r>
              <a:rPr lang="en-US" dirty="0" err="1"/>
              <a:t>iptables</a:t>
            </a:r>
            <a:r>
              <a:rPr lang="en-US" dirty="0"/>
              <a:t> –F: Clears the current ruleset</a:t>
            </a:r>
          </a:p>
          <a:p>
            <a:r>
              <a:rPr lang="en-US" dirty="0" err="1"/>
              <a:t>iptables</a:t>
            </a:r>
            <a:r>
              <a:rPr lang="en-US" dirty="0"/>
              <a:t> –P [chain] [policy]: Sets the default policy of a chain.</a:t>
            </a:r>
          </a:p>
          <a:p>
            <a:r>
              <a:rPr lang="en-US" dirty="0" err="1"/>
              <a:t>Iptables</a:t>
            </a:r>
            <a:r>
              <a:rPr lang="en-US" dirty="0"/>
              <a:t> –D [chain] [line number]: Delete a single rule on specified line number.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1411357"/>
            <a:ext cx="4184034" cy="463000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Chain writing options</a:t>
            </a:r>
          </a:p>
          <a:p>
            <a:pPr lvl="1"/>
            <a:r>
              <a:rPr lang="en-US" dirty="0"/>
              <a:t>-A [chain]: Appends a chain to end of the list of rules</a:t>
            </a:r>
          </a:p>
          <a:p>
            <a:pPr lvl="1"/>
            <a:r>
              <a:rPr lang="en-US" dirty="0"/>
              <a:t>-I [chain]: Inserts a chain at front of the list of rules</a:t>
            </a:r>
          </a:p>
          <a:p>
            <a:pPr lvl="1"/>
            <a:r>
              <a:rPr lang="en-US" dirty="0"/>
              <a:t>-j [policy]: ‘jumps’ or activates a particular policy</a:t>
            </a:r>
          </a:p>
          <a:p>
            <a:pPr lvl="1"/>
            <a:r>
              <a:rPr lang="en-US" dirty="0"/>
              <a:t>-p [</a:t>
            </a:r>
            <a:r>
              <a:rPr lang="en-US" dirty="0" err="1"/>
              <a:t>ip</a:t>
            </a:r>
            <a:r>
              <a:rPr lang="en-US" dirty="0"/>
              <a:t> protocol]: specifies rule to protocol (ex. </a:t>
            </a:r>
            <a:r>
              <a:rPr lang="en-US" dirty="0" err="1"/>
              <a:t>tcp</a:t>
            </a:r>
            <a:r>
              <a:rPr lang="en-US" dirty="0"/>
              <a:t>, </a:t>
            </a:r>
            <a:r>
              <a:rPr lang="en-US" dirty="0" err="1"/>
              <a:t>icmp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--destination-port [port #]: destination port # (80, 22)</a:t>
            </a:r>
          </a:p>
          <a:p>
            <a:pPr lvl="2"/>
            <a:r>
              <a:rPr lang="en-US" dirty="0"/>
              <a:t>--source-port [port #]: specifies source port # (same as above)</a:t>
            </a:r>
          </a:p>
          <a:p>
            <a:pPr lvl="1"/>
            <a:r>
              <a:rPr lang="en-US" dirty="0"/>
              <a:t>-</a:t>
            </a:r>
            <a:r>
              <a:rPr lang="en-US" dirty="0" err="1"/>
              <a:t>i</a:t>
            </a:r>
            <a:r>
              <a:rPr lang="en-US" dirty="0"/>
              <a:t> [interface]: specifies an interface for INPUT. (Use –o for output).</a:t>
            </a:r>
          </a:p>
          <a:p>
            <a:pPr lvl="1"/>
            <a:r>
              <a:rPr lang="en-US" dirty="0"/>
              <a:t>-m [match parameter]: used for checking the validity of a packet. Good to use in tandem with state.</a:t>
            </a:r>
          </a:p>
          <a:p>
            <a:pPr lvl="1"/>
            <a:r>
              <a:rPr lang="en-US" dirty="0" err="1"/>
              <a:t>iptables</a:t>
            </a:r>
            <a:r>
              <a:rPr lang="en-US" dirty="0"/>
              <a:t>-save &gt; [</a:t>
            </a:r>
            <a:r>
              <a:rPr lang="en-US" dirty="0" err="1"/>
              <a:t>iptables</a:t>
            </a:r>
            <a:r>
              <a:rPr lang="en-US" dirty="0"/>
              <a:t> file location]: script that saves your rules upon logoff.</a:t>
            </a:r>
          </a:p>
          <a:p>
            <a:pPr lvl="1"/>
            <a:r>
              <a:rPr lang="en-US" dirty="0" err="1"/>
              <a:t>iptables</a:t>
            </a:r>
            <a:r>
              <a:rPr lang="en-US" dirty="0"/>
              <a:t> has a man page!! Be sure to consult that if you </a:t>
            </a:r>
            <a:r>
              <a:rPr lang="en-US"/>
              <a:t>have questions.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96955" y="3802304"/>
          <a:ext cx="4891188" cy="29455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797">
                  <a:extLst>
                    <a:ext uri="{9D8B030D-6E8A-4147-A177-3AD203B41FA5}">
                      <a16:colId xmlns:a16="http://schemas.microsoft.com/office/drawing/2014/main" val="1489519167"/>
                    </a:ext>
                  </a:extLst>
                </a:gridCol>
                <a:gridCol w="1222797">
                  <a:extLst>
                    <a:ext uri="{9D8B030D-6E8A-4147-A177-3AD203B41FA5}">
                      <a16:colId xmlns:a16="http://schemas.microsoft.com/office/drawing/2014/main" val="1705635206"/>
                    </a:ext>
                  </a:extLst>
                </a:gridCol>
                <a:gridCol w="1222797">
                  <a:extLst>
                    <a:ext uri="{9D8B030D-6E8A-4147-A177-3AD203B41FA5}">
                      <a16:colId xmlns:a16="http://schemas.microsoft.com/office/drawing/2014/main" val="2213551377"/>
                    </a:ext>
                  </a:extLst>
                </a:gridCol>
                <a:gridCol w="1222797">
                  <a:extLst>
                    <a:ext uri="{9D8B030D-6E8A-4147-A177-3AD203B41FA5}">
                      <a16:colId xmlns:a16="http://schemas.microsoft.com/office/drawing/2014/main" val="2417831591"/>
                    </a:ext>
                  </a:extLst>
                </a:gridCol>
              </a:tblGrid>
              <a:tr h="476671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Policies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9523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Allow in/out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Incoming connects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10862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Don’t allow</a:t>
                      </a:r>
                      <a:r>
                        <a:rPr lang="en-US" baseline="0" dirty="0"/>
                        <a:t> (no error)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Outgoing connects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29445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Don’t allow (w/</a:t>
                      </a:r>
                      <a:r>
                        <a:rPr lang="en-US" baseline="0" dirty="0"/>
                        <a:t> error)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Routing + Proxies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599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5812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formally speaking, a firewall is…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its core, it’s a system designed to prevent unauthorized to or from a private network.</a:t>
            </a:r>
          </a:p>
          <a:p>
            <a:r>
              <a:rPr lang="en-US" dirty="0"/>
              <a:t>Firewalls can be implemented via hardware OR software</a:t>
            </a:r>
          </a:p>
          <a:p>
            <a:pPr lvl="1"/>
            <a:r>
              <a:rPr lang="en-US" dirty="0"/>
              <a:t>Hardware: security appliances, physically turning ports on/off. </a:t>
            </a:r>
          </a:p>
          <a:p>
            <a:pPr lvl="2"/>
            <a:r>
              <a:rPr lang="en-US" dirty="0"/>
              <a:t>Examples: firewalls built into routers, Cisco/Juniper </a:t>
            </a:r>
            <a:r>
              <a:rPr lang="en-US" dirty="0" err="1"/>
              <a:t>PoE</a:t>
            </a:r>
            <a:r>
              <a:rPr lang="en-US" dirty="0"/>
              <a:t> services</a:t>
            </a:r>
          </a:p>
          <a:p>
            <a:pPr lvl="2"/>
            <a:r>
              <a:rPr lang="en-US" dirty="0"/>
              <a:t>Much better for larger scale configurations</a:t>
            </a:r>
          </a:p>
          <a:p>
            <a:pPr lvl="1"/>
            <a:r>
              <a:rPr lang="en-US" dirty="0"/>
              <a:t>Software: Installed on a computer and takes care of port forwarding/network trafficking.</a:t>
            </a:r>
          </a:p>
          <a:p>
            <a:pPr lvl="2"/>
            <a:r>
              <a:rPr lang="en-US" dirty="0"/>
              <a:t>Examples: Windows Firewall, </a:t>
            </a:r>
            <a:r>
              <a:rPr lang="en-US" dirty="0" err="1"/>
              <a:t>firewalld</a:t>
            </a:r>
            <a:r>
              <a:rPr lang="en-US" dirty="0"/>
              <a:t>, </a:t>
            </a:r>
            <a:r>
              <a:rPr lang="en-US" dirty="0" err="1"/>
              <a:t>iptables</a:t>
            </a:r>
            <a:endParaRPr lang="en-US" dirty="0"/>
          </a:p>
          <a:p>
            <a:pPr lvl="2"/>
            <a:r>
              <a:rPr lang="en-US" dirty="0"/>
              <a:t>Better for smaller organizations or individuals (ESPECIALLY for people who move around)</a:t>
            </a:r>
          </a:p>
        </p:txBody>
      </p:sp>
    </p:spTree>
    <p:extLst>
      <p:ext uri="{BB962C8B-B14F-4D97-AF65-F5344CB8AC3E}">
        <p14:creationId xmlns:p14="http://schemas.microsoft.com/office/powerpoint/2010/main" val="462670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Firewalls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u="sng" dirty="0"/>
              <a:t>Packet Filtering</a:t>
            </a:r>
            <a:r>
              <a:rPr lang="en-US" dirty="0"/>
              <a:t>: examining each incoming packet and decide whether or not to allow it in. </a:t>
            </a:r>
          </a:p>
          <a:p>
            <a:pPr lvl="1"/>
            <a:r>
              <a:rPr lang="en-US" dirty="0"/>
              <a:t>Each packet has a header that identifies what kind of packet it is. Written rules will then determine what we do with that piece of data.</a:t>
            </a:r>
          </a:p>
          <a:p>
            <a:pPr lvl="1"/>
            <a:r>
              <a:rPr lang="en-US" dirty="0"/>
              <a:t>This is what we’re going to learn how to do today!</a:t>
            </a:r>
          </a:p>
          <a:p>
            <a:r>
              <a:rPr lang="en-US" b="1" u="sng" dirty="0"/>
              <a:t>Web Application Firewall:</a:t>
            </a:r>
            <a:r>
              <a:rPr lang="en-US" dirty="0"/>
              <a:t> Ways that browsers handle HTTP (averts </a:t>
            </a:r>
            <a:r>
              <a:rPr lang="en-US" dirty="0" err="1"/>
              <a:t>attackes</a:t>
            </a:r>
            <a:r>
              <a:rPr lang="en-US" dirty="0"/>
              <a:t> that SSL would catch)</a:t>
            </a:r>
          </a:p>
          <a:p>
            <a:r>
              <a:rPr lang="en-US" b="1" u="sng" dirty="0"/>
              <a:t>Using a Proxy Server:</a:t>
            </a:r>
            <a:r>
              <a:rPr lang="en-US" dirty="0"/>
              <a:t> Hiding a network address and connect through another means.</a:t>
            </a:r>
          </a:p>
          <a:p>
            <a:pPr lvl="1"/>
            <a:r>
              <a:rPr lang="en-US" dirty="0"/>
              <a:t>You can set up a proxy yourself for the lab today!</a:t>
            </a:r>
          </a:p>
          <a:p>
            <a:r>
              <a:rPr lang="en-US" b="1" u="sng" dirty="0"/>
              <a:t>Circuit Gateway:</a:t>
            </a:r>
            <a:r>
              <a:rPr lang="en-US" dirty="0"/>
              <a:t> Once a connection is made, no need to check those packets. Relies on the three-way handshake (TCP) or connectionless (UDP).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947051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Firewalls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Prevents any kind of intrusion on the network	</a:t>
            </a:r>
          </a:p>
          <a:p>
            <a:pPr lvl="1"/>
            <a:r>
              <a:rPr lang="en-US" dirty="0"/>
              <a:t>As explained by Alex last time, there are MANY ways people can get in</a:t>
            </a:r>
          </a:p>
          <a:p>
            <a:pPr lvl="1"/>
            <a:r>
              <a:rPr lang="en-US" dirty="0"/>
              <a:t>Piggyback worms, Trojans, root kits (AHH) and even get root access</a:t>
            </a:r>
          </a:p>
          <a:p>
            <a:r>
              <a:rPr lang="en-US" dirty="0"/>
              <a:t>Can also keep those who aren’t as aware at bay</a:t>
            </a:r>
          </a:p>
          <a:p>
            <a:pPr lvl="1"/>
            <a:r>
              <a:rPr lang="en-US" dirty="0"/>
              <a:t>Prevent users from launching Ping, make them log in via one method.</a:t>
            </a:r>
          </a:p>
          <a:p>
            <a:r>
              <a:rPr lang="en-US" sz="2800" dirty="0"/>
              <a:t>NOTE: This is only the first line of defense!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402" y="3438939"/>
            <a:ext cx="3290448" cy="318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0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So…what’s a port?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77" y="2037522"/>
            <a:ext cx="3531912" cy="25784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275" y="1219581"/>
            <a:ext cx="1790700" cy="2562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792" y="1058927"/>
            <a:ext cx="4017967" cy="4535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962" y="4169879"/>
            <a:ext cx="2543175" cy="18002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7333" y="5168348"/>
            <a:ext cx="3303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HA. HILARIOUS.</a:t>
            </a:r>
          </a:p>
        </p:txBody>
      </p:sp>
    </p:spTree>
    <p:extLst>
      <p:ext uri="{BB962C8B-B14F-4D97-AF65-F5344CB8AC3E}">
        <p14:creationId xmlns:p14="http://schemas.microsoft.com/office/powerpoint/2010/main" val="283608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like to think about it being like a mailbox…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532" y="3040961"/>
            <a:ext cx="2044867" cy="1809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7334" y="2097334"/>
            <a:ext cx="469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…and each one has four states…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040961"/>
            <a:ext cx="2250932" cy="1809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007" y="3040961"/>
            <a:ext cx="1809750" cy="18097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767" y="3040961"/>
            <a:ext cx="2162872" cy="18097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7131" y="5240340"/>
            <a:ext cx="232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Two-way opening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47467" y="5240340"/>
            <a:ext cx="232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Only receive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00503" y="5231955"/>
            <a:ext cx="232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Only give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53539" y="5240340"/>
            <a:ext cx="232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Completely blocked</a:t>
            </a:r>
          </a:p>
        </p:txBody>
      </p:sp>
    </p:spTree>
    <p:extLst>
      <p:ext uri="{BB962C8B-B14F-4D97-AF65-F5344CB8AC3E}">
        <p14:creationId xmlns:p14="http://schemas.microsoft.com/office/powerpoint/2010/main" val="70817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as you can see, it’s not…</a:t>
            </a:r>
          </a:p>
        </p:txBody>
      </p:sp>
      <p:pic>
        <p:nvPicPr>
          <p:cNvPr id="1026" name="Picture 2" descr="http://orig15.deviantart.net/2117/f/2012/124/9/9/pirate_guy_3d_meme_by_cr8g-d4yine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0"/>
            <a:ext cx="10959153" cy="68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8550" y="2540000"/>
            <a:ext cx="98946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002060"/>
                </a:solidFill>
              </a:rPr>
              <a:t>…HARD TO PORT!!!</a:t>
            </a:r>
          </a:p>
        </p:txBody>
      </p:sp>
      <p:pic>
        <p:nvPicPr>
          <p:cNvPr id="1028" name="Picture 4" descr="http://vignette4.wikia.nocookie.net/epicrapbattlesofhistory/images/5/55/I_See_What_You_Did_There.png/revision/latest?cb=201406102250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5611576"/>
            <a:ext cx="1028463" cy="102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66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1896</TotalTime>
  <Words>3155</Words>
  <Application>Microsoft Office PowerPoint</Application>
  <PresentationFormat>Widescreen</PresentationFormat>
  <Paragraphs>270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Trebuchet MS</vt:lpstr>
      <vt:lpstr>Wingdings 3</vt:lpstr>
      <vt:lpstr>Facet</vt:lpstr>
      <vt:lpstr>Firewalls and Firewall Utilities in Linux (iptables)</vt:lpstr>
      <vt:lpstr>Objectives</vt:lpstr>
      <vt:lpstr>So…What’s a Firewall?</vt:lpstr>
      <vt:lpstr>More formally speaking, a firewall is…</vt:lpstr>
      <vt:lpstr>Different Types of Firewalls</vt:lpstr>
      <vt:lpstr>Why are Firewalls Important?</vt:lpstr>
      <vt:lpstr>So…what’s a port?</vt:lpstr>
      <vt:lpstr>I like to think about it being like a mailbox…</vt:lpstr>
      <vt:lpstr>So as you can see, it’s not…</vt:lpstr>
      <vt:lpstr>Now then, let’s get into the nitty gritty…</vt:lpstr>
      <vt:lpstr>ImPORTant Ports</vt:lpstr>
      <vt:lpstr>Important Ports (Cont.)</vt:lpstr>
      <vt:lpstr>Important Ports (Cont.)</vt:lpstr>
      <vt:lpstr>Need to talk about one more thing…</vt:lpstr>
      <vt:lpstr>NOW IT’S TIME FOR THE FUN STUFF!</vt:lpstr>
      <vt:lpstr>What is iptables?</vt:lpstr>
      <vt:lpstr>Iptables: Software Firewall</vt:lpstr>
      <vt:lpstr>The Three Chains: IFO</vt:lpstr>
      <vt:lpstr>Forwarding Expanded on</vt:lpstr>
      <vt:lpstr>A view of a network connection through a packet filtering firewall</vt:lpstr>
      <vt:lpstr>Chain Policy + Default Behavior: ADR</vt:lpstr>
      <vt:lpstr>Time to start using iptables!</vt:lpstr>
      <vt:lpstr>More of the basics</vt:lpstr>
      <vt:lpstr>Constructing your first simple chains</vt:lpstr>
      <vt:lpstr>Constructing your first simple chains (continued)</vt:lpstr>
      <vt:lpstr>The almighty catch-all and evaluation precedence</vt:lpstr>
      <vt:lpstr>The importance of state</vt:lpstr>
      <vt:lpstr>The takeaway? State will handle 99% of your firewall problems for you!</vt:lpstr>
      <vt:lpstr>Specific connections and port behavior</vt:lpstr>
      <vt:lpstr>THANKS, GUYS!!!</vt:lpstr>
      <vt:lpstr>Lab time!!</vt:lpstr>
      <vt:lpstr>Iptables quick cheat sheet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Firewalls and Firewall Utilities in Linux (iptables)</dc:title>
  <dc:creator>bvanek</dc:creator>
  <cp:lastModifiedBy>Bryan P Vanek</cp:lastModifiedBy>
  <cp:revision>67</cp:revision>
  <dcterms:created xsi:type="dcterms:W3CDTF">2016-03-03T17:07:43Z</dcterms:created>
  <dcterms:modified xsi:type="dcterms:W3CDTF">2017-10-04T19:45:42Z</dcterms:modified>
</cp:coreProperties>
</file>